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B957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7" autoAdjust="0"/>
    <p:restoredTop sz="94660"/>
  </p:normalViewPr>
  <p:slideViewPr>
    <p:cSldViewPr snapToGrid="0">
      <p:cViewPr varScale="1">
        <p:scale>
          <a:sx n="77" d="100"/>
          <a:sy n="77" d="100"/>
        </p:scale>
        <p:origin x="298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5F76E6-AFFD-43B4-91E3-63320292649F}"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181616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F76E6-AFFD-43B4-91E3-63320292649F}"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3823917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F76E6-AFFD-43B4-91E3-63320292649F}"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7535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F76E6-AFFD-43B4-91E3-63320292649F}"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260064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05F76E6-AFFD-43B4-91E3-63320292649F}"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4167644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5F76E6-AFFD-43B4-91E3-63320292649F}" type="datetimeFigureOut">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381472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5F76E6-AFFD-43B4-91E3-63320292649F}" type="datetimeFigureOut">
              <a:rPr lang="en-US" smtClean="0"/>
              <a:t>6/28/2023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3407697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5F76E6-AFFD-43B4-91E3-63320292649F}" type="datetimeFigureOut">
              <a:rPr lang="en-US" smtClean="0"/>
              <a:t>6/28/2023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351964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5F76E6-AFFD-43B4-91E3-63320292649F}" type="datetimeFigureOut">
              <a:rPr lang="en-US" smtClean="0"/>
              <a:t>6/28/2023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3317280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05F76E6-AFFD-43B4-91E3-63320292649F}" type="datetimeFigureOut">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183463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05F76E6-AFFD-43B4-91E3-63320292649F}" type="datetimeFigureOut">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E2CCA-5DC5-4FA4-B6B9-B1FFC9E9FD22}" type="slidenum">
              <a:rPr lang="en-US" smtClean="0"/>
              <a:t>‹#›</a:t>
            </a:fld>
            <a:endParaRPr lang="en-US"/>
          </a:p>
        </p:txBody>
      </p:sp>
    </p:spTree>
    <p:extLst>
      <p:ext uri="{BB962C8B-B14F-4D97-AF65-F5344CB8AC3E}">
        <p14:creationId xmlns:p14="http://schemas.microsoft.com/office/powerpoint/2010/main" val="158984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05F76E6-AFFD-43B4-91E3-63320292649F}" type="datetimeFigureOut">
              <a:rPr lang="en-US" smtClean="0"/>
              <a:t>6/28/2023</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7FE2CCA-5DC5-4FA4-B6B9-B1FFC9E9FD22}" type="slidenum">
              <a:rPr lang="en-US" smtClean="0"/>
              <a:t>‹#›</a:t>
            </a:fld>
            <a:endParaRPr lang="en-US"/>
          </a:p>
        </p:txBody>
      </p:sp>
    </p:spTree>
    <p:extLst>
      <p:ext uri="{BB962C8B-B14F-4D97-AF65-F5344CB8AC3E}">
        <p14:creationId xmlns:p14="http://schemas.microsoft.com/office/powerpoint/2010/main" val="9987944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pacificgolf.co.jp/chibakokusai/img/bustime.pdf" TargetMode="External"/><Relationship Id="rId4" Type="http://schemas.openxmlformats.org/officeDocument/2006/relationships/hyperlink" Target="http://www.pacificgolf.co.jp/chibakokusa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4" descr="èçã®ä¸ã®ã´ã«ããã¼ã« åçç´ æ - 51333036">
            <a:extLst>
              <a:ext uri="{FF2B5EF4-FFF2-40B4-BE49-F238E27FC236}">
                <a16:creationId xmlns:a16="http://schemas.microsoft.com/office/drawing/2014/main" id="{9476D6C3-EB6E-471E-A1FE-775B3BD783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511" t="93911"/>
          <a:stretch/>
        </p:blipFill>
        <p:spPr bwMode="auto">
          <a:xfrm>
            <a:off x="-6351" y="7777424"/>
            <a:ext cx="6864351" cy="147142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èçã®ä¸ã®ã´ã«ããã¼ã« åçç´ æ - 51333036">
            <a:extLst>
              <a:ext uri="{FF2B5EF4-FFF2-40B4-BE49-F238E27FC236}">
                <a16:creationId xmlns:a16="http://schemas.microsoft.com/office/drawing/2014/main" id="{6466DE56-73B7-4726-A9F1-5F7D85E46A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511" t="11076"/>
          <a:stretch/>
        </p:blipFill>
        <p:spPr bwMode="auto">
          <a:xfrm>
            <a:off x="-6351" y="0"/>
            <a:ext cx="6864351" cy="785402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2A35BB57-35D3-48C5-A470-181B4BBB0941}"/>
              </a:ext>
            </a:extLst>
          </p:cNvPr>
          <p:cNvSpPr txBox="1"/>
          <p:nvPr/>
        </p:nvSpPr>
        <p:spPr>
          <a:xfrm>
            <a:off x="247649" y="-11087"/>
            <a:ext cx="6350000" cy="2785378"/>
          </a:xfrm>
          <a:prstGeom prst="rect">
            <a:avLst/>
          </a:prstGeom>
          <a:noFill/>
        </p:spPr>
        <p:txBody>
          <a:bodyPr wrap="square" rtlCol="0">
            <a:spAutoFit/>
          </a:bodyPr>
          <a:lstStyle/>
          <a:p>
            <a:pPr>
              <a:lnSpc>
                <a:spcPts val="7000"/>
              </a:lnSpc>
            </a:pPr>
            <a:r>
              <a:rPr lang="ja-JP" altLang="en-US" sz="4000" b="1" dirty="0">
                <a:solidFill>
                  <a:schemeClr val="bg1"/>
                </a:solidFill>
                <a:latin typeface="Bahnschrift SemiCondensed" panose="020B0502040204020203" pitchFamily="34" charset="0"/>
              </a:rPr>
              <a:t>第</a:t>
            </a:r>
            <a:r>
              <a:rPr lang="en-US" altLang="ja-JP" sz="4000" b="1" dirty="0">
                <a:solidFill>
                  <a:schemeClr val="bg1"/>
                </a:solidFill>
                <a:latin typeface="Bahnschrift SemiCondensed" panose="020B0502040204020203" pitchFamily="34" charset="0"/>
              </a:rPr>
              <a:t>14</a:t>
            </a:r>
            <a:r>
              <a:rPr lang="ja-JP" altLang="en-US" sz="4000" b="1" dirty="0">
                <a:solidFill>
                  <a:schemeClr val="bg1"/>
                </a:solidFill>
                <a:latin typeface="Bahnschrift SemiCondensed" panose="020B0502040204020203" pitchFamily="34" charset="0"/>
              </a:rPr>
              <a:t>回</a:t>
            </a:r>
            <a:br>
              <a:rPr lang="en-US" altLang="ja-JP" sz="7200" b="1" dirty="0">
                <a:solidFill>
                  <a:schemeClr val="bg1"/>
                </a:solidFill>
                <a:latin typeface="Bahnschrift SemiCondensed" panose="020B0502040204020203" pitchFamily="34" charset="0"/>
              </a:rPr>
            </a:br>
            <a:r>
              <a:rPr lang="en-US" sz="6000" b="1" dirty="0">
                <a:solidFill>
                  <a:schemeClr val="bg1"/>
                </a:solidFill>
                <a:latin typeface="Bahnschrift SemiCondensed" panose="020B0502040204020203" pitchFamily="34" charset="0"/>
              </a:rPr>
              <a:t>JFES Golf</a:t>
            </a:r>
            <a:br>
              <a:rPr lang="en-US" sz="6000" b="1" dirty="0">
                <a:solidFill>
                  <a:schemeClr val="bg1"/>
                </a:solidFill>
                <a:latin typeface="Bahnschrift SemiCondensed" panose="020B0502040204020203" pitchFamily="34" charset="0"/>
              </a:rPr>
            </a:br>
            <a:r>
              <a:rPr lang="en-US" sz="6000" b="1" dirty="0">
                <a:solidFill>
                  <a:schemeClr val="bg1"/>
                </a:solidFill>
                <a:latin typeface="Bahnschrift SemiCondensed" panose="020B0502040204020203" pitchFamily="34" charset="0"/>
              </a:rPr>
              <a:t>Competition 20</a:t>
            </a:r>
            <a:r>
              <a:rPr lang="en-US" altLang="ja-JP" sz="6000" b="1" dirty="0">
                <a:solidFill>
                  <a:schemeClr val="bg1"/>
                </a:solidFill>
                <a:latin typeface="Bahnschrift SemiCondensed" panose="020B0502040204020203" pitchFamily="34" charset="0"/>
              </a:rPr>
              <a:t>23</a:t>
            </a:r>
            <a:endParaRPr lang="en-US" sz="7200" b="1" dirty="0">
              <a:solidFill>
                <a:schemeClr val="bg1"/>
              </a:solidFill>
              <a:latin typeface="Bahnschrift SemiCondensed" panose="020B0502040204020203" pitchFamily="34" charset="0"/>
            </a:endParaRPr>
          </a:p>
        </p:txBody>
      </p:sp>
      <p:pic>
        <p:nvPicPr>
          <p:cNvPr id="8" name="Picture 26" descr="\\SERVER\mac-share\塚本\アスクルテンプレ\上下折り\アスクルゴルフ表2.png">
            <a:extLst>
              <a:ext uri="{FF2B5EF4-FFF2-40B4-BE49-F238E27FC236}">
                <a16:creationId xmlns:a16="http://schemas.microsoft.com/office/drawing/2014/main" id="{B7A97891-03A8-4BD6-AF6D-D01DEDF2C03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7367" y="2984446"/>
            <a:ext cx="646730" cy="1217812"/>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65A03871-12E3-4E85-8952-05CA01946E58}"/>
              </a:ext>
            </a:extLst>
          </p:cNvPr>
          <p:cNvSpPr/>
          <p:nvPr/>
        </p:nvSpPr>
        <p:spPr>
          <a:xfrm>
            <a:off x="-6351" y="4249882"/>
            <a:ext cx="6864351" cy="4998968"/>
          </a:xfrm>
          <a:prstGeom prst="rect">
            <a:avLst/>
          </a:prstGeom>
          <a:solidFill>
            <a:srgbClr val="F2F2F2">
              <a:alpha val="87059"/>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DB427D1D-87ED-43B6-AE14-F1096276BCC4}"/>
              </a:ext>
            </a:extLst>
          </p:cNvPr>
          <p:cNvSpPr txBox="1"/>
          <p:nvPr/>
        </p:nvSpPr>
        <p:spPr>
          <a:xfrm>
            <a:off x="91223" y="4264386"/>
            <a:ext cx="6708582" cy="830997"/>
          </a:xfrm>
          <a:prstGeom prst="rect">
            <a:avLst/>
          </a:prstGeom>
          <a:noFill/>
        </p:spPr>
        <p:txBody>
          <a:bodyPr wrap="square" rtlCol="0">
            <a:spAutoFit/>
          </a:bodyPr>
          <a:lstStyle/>
          <a:p>
            <a:r>
              <a:rPr lang="ja-JP" altLang="en-US" sz="1200" b="1" dirty="0"/>
              <a:t>概要  　例年</a:t>
            </a:r>
            <a:r>
              <a:rPr lang="en-US" altLang="ja-JP" sz="1200" b="1" dirty="0"/>
              <a:t>JFES</a:t>
            </a:r>
            <a:r>
              <a:rPr lang="ja-JP" altLang="en-US" sz="1200" b="1" dirty="0"/>
              <a:t>シンポジウムに合わせて開催しておりますゴルフコンペですが、本年は</a:t>
            </a:r>
            <a:r>
              <a:rPr lang="en-US" altLang="ja-JP" sz="1200" b="1" dirty="0"/>
              <a:t>9</a:t>
            </a:r>
            <a:r>
              <a:rPr lang="ja-JP" altLang="en-US" sz="1200" b="1" dirty="0"/>
              <a:t>月</a:t>
            </a:r>
            <a:r>
              <a:rPr lang="en-US" altLang="ja-JP" sz="1200" b="1" dirty="0"/>
              <a:t>16</a:t>
            </a:r>
            <a:r>
              <a:rPr lang="ja-JP" altLang="en-US" sz="1200" b="1" dirty="0"/>
              <a:t>日</a:t>
            </a:r>
            <a:r>
              <a:rPr lang="en-US" altLang="ja-JP" sz="1200" b="1" dirty="0"/>
              <a:t>	(</a:t>
            </a:r>
            <a:r>
              <a:rPr lang="ja-JP" altLang="en-US" sz="1200" b="1" dirty="0"/>
              <a:t>土</a:t>
            </a:r>
            <a:r>
              <a:rPr lang="en-US" altLang="ja-JP" sz="1200" b="1" dirty="0"/>
              <a:t>)</a:t>
            </a:r>
            <a:r>
              <a:rPr lang="ja-JP" altLang="en-US" sz="1200" b="1" dirty="0"/>
              <a:t>に千葉国際カントリークラブにて開催することになりました。ゴルフ歴に関係なくよ</a:t>
            </a:r>
            <a:r>
              <a:rPr lang="en-US" altLang="ja-JP" sz="1200" b="1" dirty="0"/>
              <a:t>	</a:t>
            </a:r>
            <a:r>
              <a:rPr lang="ja-JP" altLang="en-US" sz="1200" b="1" dirty="0"/>
              <a:t>り幅広い年齢層の方々にご参加いただければと思っておりますので、皆様の積極的なご</a:t>
            </a:r>
            <a:r>
              <a:rPr lang="en-US" altLang="ja-JP" sz="1200" b="1" dirty="0"/>
              <a:t>	</a:t>
            </a:r>
            <a:r>
              <a:rPr lang="ja-JP" altLang="en-US" sz="1200" b="1" dirty="0"/>
              <a:t>参加をお待ちしております。</a:t>
            </a:r>
            <a:endParaRPr lang="en-US" sz="1200" b="1" dirty="0"/>
          </a:p>
        </p:txBody>
      </p:sp>
      <p:sp>
        <p:nvSpPr>
          <p:cNvPr id="15" name="TextBox 14">
            <a:extLst>
              <a:ext uri="{FF2B5EF4-FFF2-40B4-BE49-F238E27FC236}">
                <a16:creationId xmlns:a16="http://schemas.microsoft.com/office/drawing/2014/main" id="{83D13C43-65CA-4F3D-9398-CD644947D0C4}"/>
              </a:ext>
            </a:extLst>
          </p:cNvPr>
          <p:cNvSpPr txBox="1"/>
          <p:nvPr/>
        </p:nvSpPr>
        <p:spPr>
          <a:xfrm>
            <a:off x="91223" y="5110970"/>
            <a:ext cx="6708582" cy="2693045"/>
          </a:xfrm>
          <a:prstGeom prst="rect">
            <a:avLst/>
          </a:prstGeom>
          <a:noFill/>
        </p:spPr>
        <p:txBody>
          <a:bodyPr wrap="square" rtlCol="0">
            <a:spAutoFit/>
          </a:bodyPr>
          <a:lstStyle/>
          <a:p>
            <a:r>
              <a:rPr lang="ja-JP" altLang="en-US" sz="1200" b="1" dirty="0"/>
              <a:t>場所</a:t>
            </a:r>
            <a:r>
              <a:rPr lang="en-US" altLang="ja-JP" sz="1200" b="1" dirty="0"/>
              <a:t>		:</a:t>
            </a:r>
            <a:r>
              <a:rPr lang="ja-JP" altLang="en-US" sz="1200" b="1" dirty="0"/>
              <a:t>　千葉国際カントリークラブ </a:t>
            </a:r>
            <a:r>
              <a:rPr lang="en-US" altLang="ja-JP" sz="1200" b="1" dirty="0"/>
              <a:t>(</a:t>
            </a:r>
            <a:r>
              <a:rPr lang="en-US" sz="1200" u="sng" dirty="0">
                <a:hlinkClick r:id="rId4"/>
              </a:rPr>
              <a:t>http://www.pacificgolf.co.jp/chibakokusai/</a:t>
            </a:r>
            <a:r>
              <a:rPr lang="en-US" altLang="ja-JP" sz="1200" b="1" dirty="0"/>
              <a:t>)</a:t>
            </a:r>
          </a:p>
          <a:p>
            <a:r>
              <a:rPr lang="en-US" altLang="ja-JP" sz="1400" b="1" dirty="0"/>
              <a:t>		</a:t>
            </a:r>
            <a:r>
              <a:rPr lang="ja-JP" altLang="en-US" sz="1400" b="1" dirty="0"/>
              <a:t>　</a:t>
            </a:r>
            <a:r>
              <a:rPr lang="en-US" altLang="ja-JP" sz="1200" b="1" dirty="0"/>
              <a:t>(</a:t>
            </a:r>
            <a:r>
              <a:rPr lang="ja-JP" altLang="en-US" sz="1200" b="1" dirty="0"/>
              <a:t>〒</a:t>
            </a:r>
            <a:r>
              <a:rPr lang="en-US" altLang="ja-JP" sz="1200" b="1" dirty="0"/>
              <a:t>297-0231 </a:t>
            </a:r>
            <a:r>
              <a:rPr lang="ja-JP" altLang="en-US" sz="1200" b="1" dirty="0"/>
              <a:t>千葉県長生郡長柄町山之郷</a:t>
            </a:r>
            <a:r>
              <a:rPr lang="en-US" altLang="ja-JP" sz="1200" b="1" dirty="0"/>
              <a:t>754-32, TEL 0475-35-4325) </a:t>
            </a:r>
          </a:p>
          <a:p>
            <a:endParaRPr lang="en-US" altLang="ja-JP" sz="500" b="1" dirty="0"/>
          </a:p>
          <a:p>
            <a:r>
              <a:rPr lang="ja-JP" altLang="en-US" sz="1200" b="1" dirty="0"/>
              <a:t>開催日	</a:t>
            </a:r>
            <a:r>
              <a:rPr lang="en-US" altLang="ja-JP" sz="1200" b="1" dirty="0"/>
              <a:t>:</a:t>
            </a:r>
            <a:r>
              <a:rPr lang="ja-JP" altLang="en-US" sz="1200" b="1" dirty="0"/>
              <a:t>　令和</a:t>
            </a:r>
            <a:r>
              <a:rPr lang="en-US" altLang="ja-JP" sz="1200" b="1" dirty="0"/>
              <a:t>5</a:t>
            </a:r>
            <a:r>
              <a:rPr lang="ja-JP" altLang="en-US" sz="1200" b="1" dirty="0"/>
              <a:t>年</a:t>
            </a:r>
            <a:r>
              <a:rPr lang="en-US" altLang="ja-JP" sz="1200" b="1" dirty="0"/>
              <a:t>9</a:t>
            </a:r>
            <a:r>
              <a:rPr lang="ja-JP" altLang="en-US" sz="1200" b="1" dirty="0"/>
              <a:t>月</a:t>
            </a:r>
            <a:r>
              <a:rPr lang="en-US" altLang="ja-JP" sz="1200" b="1" dirty="0"/>
              <a:t>16</a:t>
            </a:r>
            <a:r>
              <a:rPr lang="ja-JP" altLang="en-US" sz="1200" b="1" dirty="0"/>
              <a:t>日 </a:t>
            </a:r>
            <a:r>
              <a:rPr lang="en-US" altLang="ja-JP" sz="1200" b="1" dirty="0"/>
              <a:t>(</a:t>
            </a:r>
            <a:r>
              <a:rPr lang="ja-JP" altLang="en-US" sz="1200" b="1" dirty="0"/>
              <a:t>土</a:t>
            </a:r>
            <a:r>
              <a:rPr lang="en-US" altLang="ja-JP" sz="1200" b="1" dirty="0"/>
              <a:t>)</a:t>
            </a:r>
            <a:r>
              <a:rPr lang="ja-JP" altLang="en-US" sz="1200" b="1" dirty="0"/>
              <a:t>　</a:t>
            </a:r>
            <a:r>
              <a:rPr lang="en-US" altLang="ja-JP" sz="1200" b="1" dirty="0"/>
              <a:t>	</a:t>
            </a:r>
            <a:r>
              <a:rPr lang="ja-JP" altLang="en-US" sz="1200" b="1" dirty="0"/>
              <a:t>　　申込締切</a:t>
            </a:r>
            <a:r>
              <a:rPr lang="en-US" altLang="ja-JP" sz="1200" b="1" dirty="0"/>
              <a:t>: </a:t>
            </a:r>
            <a:r>
              <a:rPr lang="ja-JP" altLang="en-US" sz="1200" b="1" dirty="0"/>
              <a:t>令和</a:t>
            </a:r>
            <a:r>
              <a:rPr lang="en-US" altLang="ja-JP" sz="1200" b="1" dirty="0"/>
              <a:t>5</a:t>
            </a:r>
            <a:r>
              <a:rPr lang="ja-JP" altLang="en-US" sz="1200" b="1" dirty="0"/>
              <a:t>年</a:t>
            </a:r>
            <a:r>
              <a:rPr lang="en-US" altLang="ja-JP" sz="1200" b="1" dirty="0"/>
              <a:t>8</a:t>
            </a:r>
            <a:r>
              <a:rPr lang="ja-JP" altLang="en-US" sz="1200" b="1" dirty="0"/>
              <a:t>月</a:t>
            </a:r>
            <a:r>
              <a:rPr lang="en-US" altLang="ja-JP" sz="1200" b="1" dirty="0"/>
              <a:t>25</a:t>
            </a:r>
            <a:r>
              <a:rPr lang="ja-JP" altLang="en-US" sz="1200" b="1" dirty="0"/>
              <a:t>日</a:t>
            </a:r>
            <a:r>
              <a:rPr lang="en-US" altLang="ja-JP" sz="1200" b="1" dirty="0"/>
              <a:t>(</a:t>
            </a:r>
            <a:r>
              <a:rPr lang="ja-JP" altLang="en-US" sz="1200" b="1" dirty="0"/>
              <a:t>金</a:t>
            </a:r>
            <a:r>
              <a:rPr lang="en-US" altLang="ja-JP" sz="1200" b="1" dirty="0"/>
              <a:t>)</a:t>
            </a:r>
          </a:p>
          <a:p>
            <a:endParaRPr lang="en-US" altLang="ja-JP" sz="500" b="1" dirty="0"/>
          </a:p>
          <a:p>
            <a:r>
              <a:rPr lang="en-US" altLang="ja-JP" sz="1200" b="1" dirty="0"/>
              <a:t>		 </a:t>
            </a:r>
            <a:r>
              <a:rPr lang="ja-JP" altLang="en-US" sz="1200" b="1" dirty="0"/>
              <a:t>　参加希望者は締切日までに幹事 </a:t>
            </a:r>
            <a:r>
              <a:rPr lang="en-US" altLang="ja-JP" sz="1200" b="1" dirty="0"/>
              <a:t>(</a:t>
            </a:r>
            <a:r>
              <a:rPr lang="ja-JP" altLang="en-US" sz="1200" b="1" dirty="0"/>
              <a:t>藤井</a:t>
            </a:r>
            <a:r>
              <a:rPr lang="en-US" altLang="ja-JP" sz="1200" b="1" dirty="0"/>
              <a:t>: tsuyoki.fujii@gsct.jp) </a:t>
            </a:r>
            <a:r>
              <a:rPr lang="ja-JP" altLang="en-US" sz="1200" b="1" dirty="0"/>
              <a:t>までご連絡く　　　　</a:t>
            </a:r>
            <a:r>
              <a:rPr lang="en-US" altLang="ja-JP" sz="1200" b="1" dirty="0"/>
              <a:t>		</a:t>
            </a:r>
            <a:r>
              <a:rPr lang="ja-JP" altLang="en-US" sz="1200" b="1" dirty="0"/>
              <a:t>　 ださい</a:t>
            </a:r>
            <a:r>
              <a:rPr lang="en-US" altLang="ja-JP" sz="1200" b="1" dirty="0"/>
              <a:t> (</a:t>
            </a:r>
            <a:r>
              <a:rPr lang="ja-JP" altLang="en-US" sz="1200" b="1" dirty="0"/>
              <a:t>先着</a:t>
            </a:r>
            <a:r>
              <a:rPr lang="en-US" altLang="ja-JP" sz="1200" b="1" dirty="0"/>
              <a:t>36</a:t>
            </a:r>
            <a:r>
              <a:rPr lang="ja-JP" altLang="en-US" sz="1200" b="1" dirty="0"/>
              <a:t>名；計</a:t>
            </a:r>
            <a:r>
              <a:rPr lang="en-US" altLang="ja-JP" sz="1200" b="1" dirty="0"/>
              <a:t>9</a:t>
            </a:r>
            <a:r>
              <a:rPr lang="ja-JP" altLang="en-US" sz="1200" b="1" dirty="0"/>
              <a:t>組</a:t>
            </a:r>
            <a:r>
              <a:rPr lang="en-US" altLang="ja-JP" sz="1200" b="1" dirty="0"/>
              <a:t>)</a:t>
            </a:r>
          </a:p>
          <a:p>
            <a:endParaRPr lang="en-US" altLang="ja-JP" sz="500" b="1" dirty="0"/>
          </a:p>
          <a:p>
            <a:r>
              <a:rPr lang="ja-JP" altLang="en-US" sz="1200" b="1" dirty="0"/>
              <a:t>コース</a:t>
            </a:r>
            <a:r>
              <a:rPr lang="en-US" altLang="ja-JP" sz="1200" b="1" dirty="0"/>
              <a:t>	:</a:t>
            </a:r>
            <a:r>
              <a:rPr lang="ja-JP" altLang="en-US" sz="1200" b="1" dirty="0"/>
              <a:t>　桜コース　</a:t>
            </a:r>
            <a:endParaRPr lang="en-US" altLang="ja-JP" sz="1200" b="1" dirty="0"/>
          </a:p>
          <a:p>
            <a:endParaRPr lang="en-US" altLang="ja-JP" sz="500" b="1" dirty="0"/>
          </a:p>
          <a:p>
            <a:endParaRPr lang="en-US" altLang="ja-JP" sz="500" b="1" dirty="0"/>
          </a:p>
          <a:p>
            <a:r>
              <a:rPr lang="ja-JP" altLang="en-US" sz="1200" b="1" dirty="0"/>
              <a:t>アクセス</a:t>
            </a:r>
            <a:r>
              <a:rPr lang="en-US" altLang="ja-JP" sz="1200" b="1" dirty="0"/>
              <a:t>(</a:t>
            </a:r>
            <a:r>
              <a:rPr lang="ja-JP" altLang="en-US" sz="1200" b="1" dirty="0"/>
              <a:t>公共交通機関</a:t>
            </a:r>
            <a:r>
              <a:rPr lang="en-US" altLang="ja-JP" sz="1200" b="1" dirty="0"/>
              <a:t>)</a:t>
            </a:r>
          </a:p>
          <a:p>
            <a:r>
              <a:rPr lang="en-US" altLang="ja-JP" sz="1400" b="1" dirty="0"/>
              <a:t>		</a:t>
            </a:r>
            <a:r>
              <a:rPr lang="ja-JP" altLang="en-US" sz="1100" b="1" dirty="0"/>
              <a:t>往路</a:t>
            </a:r>
            <a:r>
              <a:rPr lang="en-US" altLang="ja-JP" sz="1100" b="1" dirty="0"/>
              <a:t>: JR (</a:t>
            </a:r>
            <a:r>
              <a:rPr lang="ja-JP" altLang="en-US" sz="1100" b="1" dirty="0"/>
              <a:t>内房線</a:t>
            </a:r>
            <a:r>
              <a:rPr lang="en-US" altLang="ja-JP" sz="1100" b="1" dirty="0"/>
              <a:t>, </a:t>
            </a:r>
            <a:r>
              <a:rPr lang="ja-JP" altLang="en-US" sz="1100" b="1" dirty="0"/>
              <a:t>外房線</a:t>
            </a:r>
            <a:r>
              <a:rPr lang="en-US" altLang="ja-JP" sz="1100" b="1" dirty="0"/>
              <a:t>, </a:t>
            </a:r>
            <a:r>
              <a:rPr lang="ja-JP" altLang="en-US" sz="1100" b="1" dirty="0"/>
              <a:t>京葉線「蘇我駅」</a:t>
            </a:r>
            <a:r>
              <a:rPr lang="en-US" altLang="ja-JP" sz="1100" b="1" dirty="0"/>
              <a:t>)</a:t>
            </a:r>
            <a:r>
              <a:rPr lang="ja-JP" altLang="en-US" sz="1100" b="1" dirty="0"/>
              <a:t> → クラブバス 真如苑千葉精舎前  </a:t>
            </a:r>
            <a:r>
              <a:rPr lang="en-US" altLang="ja-JP" sz="1100" b="1" dirty="0"/>
              <a:t>(</a:t>
            </a:r>
            <a:r>
              <a:rPr lang="ja-JP" altLang="en-US" sz="1100" b="1" dirty="0">
                <a:hlinkClick r:id="rId5"/>
              </a:rPr>
              <a:t>送迎ご案内</a:t>
            </a:r>
            <a:r>
              <a:rPr lang="en-US" altLang="ja-JP" sz="1100" b="1" dirty="0"/>
              <a:t>)</a:t>
            </a:r>
          </a:p>
          <a:p>
            <a:r>
              <a:rPr lang="en-US" altLang="ja-JP" sz="1100" b="1" dirty="0"/>
              <a:t>		</a:t>
            </a:r>
            <a:r>
              <a:rPr lang="ja-JP" altLang="en-US" sz="1100" b="1" dirty="0"/>
              <a:t>復路</a:t>
            </a:r>
            <a:r>
              <a:rPr lang="en-US" altLang="ja-JP" sz="1100" b="1" dirty="0"/>
              <a:t>: </a:t>
            </a:r>
            <a:r>
              <a:rPr lang="ja-JP" altLang="en-US" sz="1100" b="1" dirty="0"/>
              <a:t>クラブバス 「蘇我駅」→ </a:t>
            </a:r>
            <a:r>
              <a:rPr lang="en-US" altLang="ja-JP" sz="1100" b="1" dirty="0"/>
              <a:t>JR</a:t>
            </a:r>
          </a:p>
          <a:p>
            <a:r>
              <a:rPr lang="en-US" altLang="ja-JP" sz="600" b="1" dirty="0"/>
              <a:t>   </a:t>
            </a:r>
            <a:endParaRPr lang="en-US" altLang="ja-JP" sz="1050" b="1" dirty="0"/>
          </a:p>
          <a:p>
            <a:r>
              <a:rPr lang="en-US" altLang="ja-JP" sz="900" b="1" dirty="0"/>
              <a:t>		</a:t>
            </a:r>
            <a:r>
              <a:rPr lang="en-US" altLang="ja-JP" sz="900" dirty="0"/>
              <a:t>*</a:t>
            </a:r>
            <a:r>
              <a:rPr lang="ja-JP" altLang="en-US" sz="900" dirty="0"/>
              <a:t>クラブバス</a:t>
            </a:r>
            <a:r>
              <a:rPr lang="en-US" altLang="ja-JP" sz="900" dirty="0"/>
              <a:t>(</a:t>
            </a:r>
            <a:r>
              <a:rPr lang="ja-JP" altLang="en-US" sz="900" dirty="0"/>
              <a:t>所要時間</a:t>
            </a:r>
            <a:r>
              <a:rPr lang="en-US" altLang="ja-JP" sz="900" dirty="0"/>
              <a:t>30-40</a:t>
            </a:r>
            <a:r>
              <a:rPr lang="ja-JP" altLang="en-US" sz="900" dirty="0"/>
              <a:t>分</a:t>
            </a:r>
            <a:r>
              <a:rPr lang="en-US" altLang="ja-JP" sz="900" dirty="0"/>
              <a:t>)</a:t>
            </a:r>
            <a:r>
              <a:rPr lang="ja-JP" altLang="en-US" sz="900" dirty="0"/>
              <a:t>をご利用されます方は、お迎え便・お送り便とも完全予約制となっております。</a:t>
            </a:r>
            <a:r>
              <a:rPr lang="en-US" altLang="ja-JP" sz="900" dirty="0"/>
              <a:t>		</a:t>
            </a:r>
            <a:r>
              <a:rPr lang="ja-JP" altLang="en-US" sz="900" dirty="0"/>
              <a:t>事前に幹事サポートまでご連絡ください。帰りの便は</a:t>
            </a:r>
            <a:r>
              <a:rPr lang="en-US" altLang="ja-JP" sz="900" dirty="0"/>
              <a:t>18:40</a:t>
            </a:r>
            <a:r>
              <a:rPr lang="ja-JP" altLang="en-US" sz="900" dirty="0"/>
              <a:t>を想定しておりますが、早めに帰る必要がある方</a:t>
            </a:r>
            <a:r>
              <a:rPr lang="en-US" altLang="ja-JP" sz="900" dirty="0"/>
              <a:t>		17:00</a:t>
            </a:r>
            <a:r>
              <a:rPr lang="ja-JP" altLang="en-US" sz="900" dirty="0"/>
              <a:t>の便をご希望の方も予めご連絡ください。</a:t>
            </a:r>
            <a:endParaRPr lang="en-US" altLang="ja-JP" sz="1200" dirty="0"/>
          </a:p>
        </p:txBody>
      </p:sp>
      <p:sp>
        <p:nvSpPr>
          <p:cNvPr id="16" name="TextBox 15">
            <a:extLst>
              <a:ext uri="{FF2B5EF4-FFF2-40B4-BE49-F238E27FC236}">
                <a16:creationId xmlns:a16="http://schemas.microsoft.com/office/drawing/2014/main" id="{B64FE2F9-3A22-4D20-BAF7-A1CBD5910510}"/>
              </a:ext>
            </a:extLst>
          </p:cNvPr>
          <p:cNvSpPr txBox="1"/>
          <p:nvPr/>
        </p:nvSpPr>
        <p:spPr>
          <a:xfrm>
            <a:off x="2837333" y="2589029"/>
            <a:ext cx="4014316" cy="461665"/>
          </a:xfrm>
          <a:prstGeom prst="rect">
            <a:avLst/>
          </a:prstGeom>
          <a:noFill/>
        </p:spPr>
        <p:txBody>
          <a:bodyPr wrap="square" rtlCol="0">
            <a:spAutoFit/>
          </a:bodyPr>
          <a:lstStyle/>
          <a:p>
            <a:r>
              <a:rPr lang="ja-JP" altLang="en-US" sz="2400" b="1" dirty="0">
                <a:solidFill>
                  <a:schemeClr val="bg1"/>
                </a:solidFill>
                <a:latin typeface="Bahnschrift SemiCondensed" panose="020B0502040204020203" pitchFamily="34" charset="0"/>
              </a:rPr>
              <a:t>開催日</a:t>
            </a:r>
            <a:r>
              <a:rPr lang="en-US" altLang="ja-JP" sz="2400" b="1" dirty="0">
                <a:solidFill>
                  <a:schemeClr val="bg1"/>
                </a:solidFill>
                <a:latin typeface="Bahnschrift SemiCondensed" panose="020B0502040204020203" pitchFamily="34" charset="0"/>
              </a:rPr>
              <a:t>: </a:t>
            </a:r>
            <a:r>
              <a:rPr lang="ja-JP" altLang="en-US" sz="2400" b="1" dirty="0">
                <a:solidFill>
                  <a:schemeClr val="bg1"/>
                </a:solidFill>
                <a:latin typeface="Bahnschrift SemiCondensed" panose="020B0502040204020203" pitchFamily="34" charset="0"/>
              </a:rPr>
              <a:t>令和</a:t>
            </a:r>
            <a:r>
              <a:rPr lang="en-US" altLang="ja-JP" sz="2400" b="1" dirty="0">
                <a:solidFill>
                  <a:schemeClr val="bg1"/>
                </a:solidFill>
                <a:latin typeface="Bahnschrift SemiCondensed" panose="020B0502040204020203" pitchFamily="34" charset="0"/>
              </a:rPr>
              <a:t>5</a:t>
            </a:r>
            <a:r>
              <a:rPr lang="ja-JP" altLang="en-US" sz="2400" b="1" dirty="0">
                <a:solidFill>
                  <a:schemeClr val="bg1"/>
                </a:solidFill>
                <a:latin typeface="Bahnschrift SemiCondensed" panose="020B0502040204020203" pitchFamily="34" charset="0"/>
              </a:rPr>
              <a:t>年</a:t>
            </a:r>
            <a:r>
              <a:rPr lang="en-US" altLang="ja-JP" sz="2400" b="1" dirty="0">
                <a:solidFill>
                  <a:schemeClr val="bg1"/>
                </a:solidFill>
                <a:latin typeface="Bahnschrift SemiCondensed" panose="020B0502040204020203" pitchFamily="34" charset="0"/>
              </a:rPr>
              <a:t>9</a:t>
            </a:r>
            <a:r>
              <a:rPr lang="ja-JP" altLang="en-US" sz="2400" b="1" dirty="0">
                <a:solidFill>
                  <a:schemeClr val="bg1"/>
                </a:solidFill>
                <a:latin typeface="Bahnschrift SemiCondensed" panose="020B0502040204020203" pitchFamily="34" charset="0"/>
              </a:rPr>
              <a:t>月</a:t>
            </a:r>
            <a:r>
              <a:rPr lang="en-US" altLang="ja-JP" sz="2400" b="1" dirty="0">
                <a:solidFill>
                  <a:schemeClr val="bg1"/>
                </a:solidFill>
                <a:latin typeface="Bahnschrift SemiCondensed" panose="020B0502040204020203" pitchFamily="34" charset="0"/>
              </a:rPr>
              <a:t>16</a:t>
            </a:r>
            <a:r>
              <a:rPr lang="ja-JP" altLang="en-US" sz="2400" b="1" dirty="0">
                <a:solidFill>
                  <a:schemeClr val="bg1"/>
                </a:solidFill>
                <a:latin typeface="Bahnschrift SemiCondensed" panose="020B0502040204020203" pitchFamily="34" charset="0"/>
              </a:rPr>
              <a:t>日</a:t>
            </a:r>
            <a:r>
              <a:rPr lang="en-US" altLang="ja-JP" sz="2400" b="1" dirty="0">
                <a:solidFill>
                  <a:schemeClr val="bg1"/>
                </a:solidFill>
                <a:latin typeface="Bahnschrift SemiCondensed" panose="020B0502040204020203" pitchFamily="34" charset="0"/>
              </a:rPr>
              <a:t>(</a:t>
            </a:r>
            <a:r>
              <a:rPr lang="ja-JP" altLang="en-US" sz="2400" b="1" dirty="0">
                <a:solidFill>
                  <a:schemeClr val="bg1"/>
                </a:solidFill>
                <a:latin typeface="Bahnschrift SemiCondensed" panose="020B0502040204020203" pitchFamily="34" charset="0"/>
              </a:rPr>
              <a:t>土</a:t>
            </a:r>
            <a:r>
              <a:rPr lang="en-US" altLang="ja-JP" sz="2400" b="1" dirty="0">
                <a:solidFill>
                  <a:schemeClr val="bg1"/>
                </a:solidFill>
                <a:latin typeface="Bahnschrift SemiCondensed" panose="020B0502040204020203" pitchFamily="34" charset="0"/>
              </a:rPr>
              <a:t>)</a:t>
            </a:r>
            <a:endParaRPr lang="en-US" sz="2400" b="1" dirty="0">
              <a:solidFill>
                <a:schemeClr val="bg1"/>
              </a:solidFill>
              <a:latin typeface="Bahnschrift SemiCondensed" panose="020B0502040204020203" pitchFamily="34" charset="0"/>
            </a:endParaRPr>
          </a:p>
        </p:txBody>
      </p:sp>
      <p:sp>
        <p:nvSpPr>
          <p:cNvPr id="17" name="TextBox 16">
            <a:extLst>
              <a:ext uri="{FF2B5EF4-FFF2-40B4-BE49-F238E27FC236}">
                <a16:creationId xmlns:a16="http://schemas.microsoft.com/office/drawing/2014/main" id="{BBFD0888-DD68-41B9-A9A9-DC5740D701F4}"/>
              </a:ext>
            </a:extLst>
          </p:cNvPr>
          <p:cNvSpPr txBox="1"/>
          <p:nvPr/>
        </p:nvSpPr>
        <p:spPr>
          <a:xfrm>
            <a:off x="91222" y="8410015"/>
            <a:ext cx="6708582" cy="784830"/>
          </a:xfrm>
          <a:prstGeom prst="rect">
            <a:avLst/>
          </a:prstGeom>
          <a:noFill/>
        </p:spPr>
        <p:txBody>
          <a:bodyPr wrap="square" numCol="2" rtlCol="0">
            <a:spAutoFit/>
          </a:bodyPr>
          <a:lstStyle/>
          <a:p>
            <a:r>
              <a:rPr lang="ja-JP" altLang="en-US" sz="1200" b="1" dirty="0"/>
              <a:t>競技ルール</a:t>
            </a:r>
            <a:r>
              <a:rPr lang="en-US" altLang="ja-JP" sz="1200" b="1" dirty="0"/>
              <a:t>	</a:t>
            </a:r>
          </a:p>
          <a:p>
            <a:r>
              <a:rPr lang="en-US" sz="1200" b="1" dirty="0"/>
              <a:t>	</a:t>
            </a:r>
            <a:r>
              <a:rPr lang="ja-JP" altLang="en-US" sz="1050" b="1" dirty="0"/>
              <a:t>①スルーザグリーン</a:t>
            </a:r>
            <a:r>
              <a:rPr lang="en-US" altLang="ja-JP" sz="1050" b="1" dirty="0"/>
              <a:t>6</a:t>
            </a:r>
            <a:r>
              <a:rPr lang="ja-JP" altLang="en-US" sz="1050" b="1" dirty="0"/>
              <a:t>インチプレース可</a:t>
            </a:r>
            <a:endParaRPr lang="en-US" altLang="ja-JP" sz="1050" b="1" dirty="0"/>
          </a:p>
          <a:p>
            <a:r>
              <a:rPr lang="en-US" altLang="ja-JP" sz="1050" b="1" dirty="0"/>
              <a:t>	</a:t>
            </a:r>
            <a:r>
              <a:rPr lang="ja-JP" altLang="en-US" sz="1050" b="1" dirty="0"/>
              <a:t>②グリーン上ワングリップ以内</a:t>
            </a:r>
            <a:r>
              <a:rPr lang="en-US" altLang="ja-JP" sz="1050" b="1" dirty="0"/>
              <a:t>OK</a:t>
            </a:r>
            <a:r>
              <a:rPr lang="ja-JP" altLang="en-US" sz="1050" b="1" dirty="0"/>
              <a:t>ボール可</a:t>
            </a:r>
            <a:endParaRPr lang="en-US" altLang="ja-JP" sz="1050" b="1" dirty="0"/>
          </a:p>
          <a:p>
            <a:r>
              <a:rPr lang="en-US" altLang="ja-JP" sz="1050" b="1" dirty="0"/>
              <a:t>	</a:t>
            </a:r>
            <a:r>
              <a:rPr lang="ja-JP" altLang="en-US" sz="1050" b="1" dirty="0"/>
              <a:t>③ダブルパーでギブアップ可</a:t>
            </a:r>
            <a:endParaRPr lang="en-US" altLang="ja-JP" sz="1050" b="1" dirty="0"/>
          </a:p>
          <a:p>
            <a:endParaRPr lang="en-US" altLang="ja-JP" sz="1050" b="1" dirty="0"/>
          </a:p>
          <a:p>
            <a:r>
              <a:rPr lang="ja-JP" altLang="en-US" sz="1050" b="1" dirty="0"/>
              <a:t>④ハンデ</a:t>
            </a:r>
            <a:r>
              <a:rPr lang="en-US" altLang="ja-JP" sz="1050" b="1" dirty="0"/>
              <a:t>: </a:t>
            </a:r>
            <a:br>
              <a:rPr lang="en-US" altLang="ja-JP" sz="1050" b="1" dirty="0"/>
            </a:br>
            <a:r>
              <a:rPr lang="ja-JP" altLang="en-US" sz="1050" b="1" dirty="0"/>
              <a:t>　ダブルペリア方式 </a:t>
            </a:r>
            <a:r>
              <a:rPr lang="en-US" altLang="ja-JP" sz="1050" b="1" dirty="0"/>
              <a:t>(</a:t>
            </a:r>
            <a:r>
              <a:rPr lang="ja-JP" altLang="en-US" sz="1050" b="1" dirty="0"/>
              <a:t>ハンデ上限</a:t>
            </a:r>
            <a:r>
              <a:rPr lang="en-US" altLang="ja-JP" sz="1050" b="1" dirty="0"/>
              <a:t>:36)</a:t>
            </a:r>
            <a:r>
              <a:rPr lang="ja-JP" altLang="en-US" sz="1050" b="1" dirty="0"/>
              <a:t>・ダブルパー上限</a:t>
            </a:r>
            <a:endParaRPr lang="en-US" altLang="ja-JP" sz="1050" b="1" dirty="0"/>
          </a:p>
          <a:p>
            <a:r>
              <a:rPr lang="ja-JP" altLang="en-US" sz="1050" b="1" dirty="0"/>
              <a:t>⑤ネット同スコアの場合はローハンデ方式</a:t>
            </a:r>
            <a:endParaRPr lang="en-US" altLang="ja-JP" sz="1050" b="1" dirty="0"/>
          </a:p>
        </p:txBody>
      </p:sp>
      <p:sp>
        <p:nvSpPr>
          <p:cNvPr id="18" name="TextBox 17">
            <a:extLst>
              <a:ext uri="{FF2B5EF4-FFF2-40B4-BE49-F238E27FC236}">
                <a16:creationId xmlns:a16="http://schemas.microsoft.com/office/drawing/2014/main" id="{30EF3F5C-B390-487B-82B7-A6190229EE4F}"/>
              </a:ext>
            </a:extLst>
          </p:cNvPr>
          <p:cNvSpPr txBox="1"/>
          <p:nvPr/>
        </p:nvSpPr>
        <p:spPr>
          <a:xfrm>
            <a:off x="91222" y="8066558"/>
            <a:ext cx="6708582" cy="276999"/>
          </a:xfrm>
          <a:prstGeom prst="rect">
            <a:avLst/>
          </a:prstGeom>
          <a:noFill/>
        </p:spPr>
        <p:txBody>
          <a:bodyPr wrap="square" numCol="1" rtlCol="0">
            <a:spAutoFit/>
          </a:bodyPr>
          <a:lstStyle/>
          <a:p>
            <a:r>
              <a:rPr lang="ja-JP" altLang="en-US" sz="1200" b="1" dirty="0"/>
              <a:t>表彰（予定）</a:t>
            </a:r>
            <a:r>
              <a:rPr lang="en-US" altLang="ja-JP" sz="1200" b="1" dirty="0"/>
              <a:t>:</a:t>
            </a:r>
            <a:r>
              <a:rPr lang="ja-JP" altLang="en-US" sz="1200" b="1" dirty="0"/>
              <a:t>　</a:t>
            </a:r>
            <a:r>
              <a:rPr lang="ja-JP" altLang="en-US" sz="1050" b="1" dirty="0"/>
              <a:t>優勝</a:t>
            </a:r>
            <a:r>
              <a:rPr lang="en-US" altLang="ja-JP" sz="1050" b="1" dirty="0"/>
              <a:t>, </a:t>
            </a:r>
            <a:r>
              <a:rPr lang="ja-JP" altLang="en-US" sz="1050" b="1" dirty="0"/>
              <a:t>準優勝</a:t>
            </a:r>
            <a:r>
              <a:rPr lang="en-US" altLang="ja-JP" sz="1050" b="1" dirty="0"/>
              <a:t>, 3</a:t>
            </a:r>
            <a:r>
              <a:rPr lang="ja-JP" altLang="en-US" sz="1050" b="1" dirty="0"/>
              <a:t>位</a:t>
            </a:r>
            <a:r>
              <a:rPr lang="en-US" altLang="ja-JP" sz="1050" b="1" dirty="0"/>
              <a:t>, 4</a:t>
            </a:r>
            <a:r>
              <a:rPr lang="ja-JP" altLang="en-US" sz="1050" b="1" dirty="0"/>
              <a:t>位</a:t>
            </a:r>
            <a:r>
              <a:rPr lang="en-US" altLang="ja-JP" sz="1050" b="1" dirty="0"/>
              <a:t>, 5</a:t>
            </a:r>
            <a:r>
              <a:rPr lang="ja-JP" altLang="en-US" sz="1050" b="1" dirty="0"/>
              <a:t>位</a:t>
            </a:r>
            <a:r>
              <a:rPr lang="en-US" altLang="ja-JP" sz="1050" b="1" dirty="0"/>
              <a:t>, </a:t>
            </a:r>
            <a:r>
              <a:rPr lang="ja-JP" altLang="en-US" sz="1050" b="1" dirty="0"/>
              <a:t>ベスグロ</a:t>
            </a:r>
            <a:r>
              <a:rPr lang="en-US" altLang="ja-JP" sz="1050" b="1" dirty="0"/>
              <a:t>, </a:t>
            </a:r>
            <a:r>
              <a:rPr lang="ja-JP" altLang="en-US" sz="1050" b="1" dirty="0"/>
              <a:t>ドラコン</a:t>
            </a:r>
            <a:r>
              <a:rPr lang="en-US" altLang="ja-JP" sz="1050" b="1" dirty="0"/>
              <a:t>/</a:t>
            </a:r>
            <a:r>
              <a:rPr lang="ja-JP" altLang="en-US" sz="1050" b="1" dirty="0"/>
              <a:t>ニアピン</a:t>
            </a:r>
            <a:r>
              <a:rPr lang="en-US" altLang="ja-JP" sz="1050" b="1" dirty="0"/>
              <a:t>, B.B</a:t>
            </a:r>
          </a:p>
        </p:txBody>
      </p:sp>
      <p:sp>
        <p:nvSpPr>
          <p:cNvPr id="29" name="TextBox 28">
            <a:extLst>
              <a:ext uri="{FF2B5EF4-FFF2-40B4-BE49-F238E27FC236}">
                <a16:creationId xmlns:a16="http://schemas.microsoft.com/office/drawing/2014/main" id="{B6CF97ED-6C63-4BF2-AC1A-B114854158BF}"/>
              </a:ext>
            </a:extLst>
          </p:cNvPr>
          <p:cNvSpPr txBox="1"/>
          <p:nvPr/>
        </p:nvSpPr>
        <p:spPr>
          <a:xfrm>
            <a:off x="91223" y="7733230"/>
            <a:ext cx="6708582" cy="276999"/>
          </a:xfrm>
          <a:prstGeom prst="rect">
            <a:avLst/>
          </a:prstGeom>
          <a:noFill/>
        </p:spPr>
        <p:txBody>
          <a:bodyPr wrap="square" numCol="1" rtlCol="0">
            <a:spAutoFit/>
          </a:bodyPr>
          <a:lstStyle/>
          <a:p>
            <a:r>
              <a:rPr lang="ja-JP" altLang="en-US" sz="1200" b="1" dirty="0"/>
              <a:t>会費</a:t>
            </a:r>
            <a:r>
              <a:rPr lang="en-US" altLang="ja-JP" sz="1200" b="1" dirty="0"/>
              <a:t>		:</a:t>
            </a:r>
            <a:r>
              <a:rPr lang="ja-JP" altLang="en-US" sz="1200" b="1" dirty="0"/>
              <a:t>　</a:t>
            </a:r>
            <a:r>
              <a:rPr lang="ja-JP" altLang="en-US" sz="1050" b="1" dirty="0"/>
              <a:t>プレー費 </a:t>
            </a:r>
            <a:r>
              <a:rPr lang="en-US" altLang="ja-JP" sz="1050" b="1" dirty="0"/>
              <a:t>(</a:t>
            </a:r>
            <a:r>
              <a:rPr lang="ja-JP" altLang="en-US" sz="1050" b="1" dirty="0"/>
              <a:t>個人払い</a:t>
            </a:r>
            <a:r>
              <a:rPr lang="en-US" altLang="ja-JP" sz="1050" b="1" dirty="0"/>
              <a:t>) :  19,100 </a:t>
            </a:r>
            <a:r>
              <a:rPr lang="ja-JP" altLang="en-US" sz="1050" b="1" dirty="0"/>
              <a:t>円 </a:t>
            </a:r>
            <a:r>
              <a:rPr lang="en-US" altLang="ja-JP" sz="1050" b="1" dirty="0"/>
              <a:t>(</a:t>
            </a:r>
            <a:r>
              <a:rPr lang="ja-JP" altLang="en-US" sz="1050" b="1" dirty="0"/>
              <a:t>税別</a:t>
            </a:r>
            <a:r>
              <a:rPr lang="en-US" altLang="ja-JP" sz="1050" b="1" dirty="0"/>
              <a:t>,</a:t>
            </a:r>
            <a:r>
              <a:rPr lang="ja-JP" altLang="en-US" sz="1050" b="1" dirty="0"/>
              <a:t> リモコン式カート</a:t>
            </a:r>
            <a:r>
              <a:rPr lang="en-US" altLang="ja-JP" sz="1050" b="1" dirty="0"/>
              <a:t>, </a:t>
            </a:r>
            <a:r>
              <a:rPr lang="ja-JP" altLang="en-US" sz="1050" b="1" dirty="0"/>
              <a:t>昼食付</a:t>
            </a:r>
            <a:r>
              <a:rPr lang="en-US" altLang="ja-JP" sz="1050" b="1" dirty="0"/>
              <a:t>,</a:t>
            </a:r>
            <a:r>
              <a:rPr lang="ja-JP" altLang="en-US" sz="1050" b="1" dirty="0"/>
              <a:t> 宴会代込み</a:t>
            </a:r>
            <a:r>
              <a:rPr lang="en-US" altLang="ja-JP" sz="1050" b="1" dirty="0"/>
              <a:t>)</a:t>
            </a:r>
          </a:p>
        </p:txBody>
      </p:sp>
      <p:sp>
        <p:nvSpPr>
          <p:cNvPr id="2" name="Rectangle 1">
            <a:extLst>
              <a:ext uri="{FF2B5EF4-FFF2-40B4-BE49-F238E27FC236}">
                <a16:creationId xmlns:a16="http://schemas.microsoft.com/office/drawing/2014/main" id="{524829BF-CAA5-4E97-905B-442A70599215}"/>
              </a:ext>
            </a:extLst>
          </p:cNvPr>
          <p:cNvSpPr/>
          <p:nvPr/>
        </p:nvSpPr>
        <p:spPr>
          <a:xfrm>
            <a:off x="764033" y="9259777"/>
            <a:ext cx="5362961" cy="369332"/>
          </a:xfrm>
          <a:prstGeom prst="rect">
            <a:avLst/>
          </a:prstGeom>
        </p:spPr>
        <p:txBody>
          <a:bodyPr wrap="square">
            <a:spAutoFit/>
          </a:bodyPr>
          <a:lstStyle/>
          <a:p>
            <a:r>
              <a:rPr lang="ja-JP" altLang="en-US" sz="900" b="1" dirty="0"/>
              <a:t>幹事</a:t>
            </a:r>
            <a:r>
              <a:rPr lang="en-US" altLang="ja-JP" sz="900" b="1" dirty="0"/>
              <a:t>		</a:t>
            </a:r>
            <a:r>
              <a:rPr lang="ja-JP" altLang="en-US" sz="900" b="1" dirty="0"/>
              <a:t>：株式会社物理計測コンサルタント　　　　藤井 </a:t>
            </a:r>
            <a:r>
              <a:rPr lang="en-US" altLang="ja-JP" sz="900" b="1" dirty="0"/>
              <a:t>(tsuyoki.fujii@gsct.jp)</a:t>
            </a:r>
            <a:br>
              <a:rPr lang="en-US" altLang="ja-JP" sz="900" b="1" dirty="0"/>
            </a:br>
            <a:r>
              <a:rPr lang="ja-JP" altLang="en-US" sz="900" b="1" dirty="0"/>
              <a:t>幹事サポート</a:t>
            </a:r>
            <a:r>
              <a:rPr lang="en-US" altLang="ja-JP" sz="900" b="1" dirty="0"/>
              <a:t>	</a:t>
            </a:r>
            <a:r>
              <a:rPr lang="ja-JP" altLang="en-US" sz="900" b="1" dirty="0"/>
              <a:t>：シュルンベルジェ株式会社様 　</a:t>
            </a:r>
            <a:endParaRPr lang="en-US" altLang="ja-JP" sz="900" b="1" dirty="0"/>
          </a:p>
        </p:txBody>
      </p:sp>
      <p:pic>
        <p:nvPicPr>
          <p:cNvPr id="1028" name="Picture 4" descr="ãJFES SPWLAãã®ç»åæ¤ç´¢çµæ">
            <a:extLst>
              <a:ext uri="{FF2B5EF4-FFF2-40B4-BE49-F238E27FC236}">
                <a16:creationId xmlns:a16="http://schemas.microsoft.com/office/drawing/2014/main" id="{65D676C5-3E1A-41B8-AB6B-5CDABFDCA9F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0712" y="162292"/>
            <a:ext cx="752706" cy="44848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39872" y="9655588"/>
            <a:ext cx="6167831" cy="230832"/>
          </a:xfrm>
          <a:prstGeom prst="rect">
            <a:avLst/>
          </a:prstGeom>
          <a:noFill/>
        </p:spPr>
        <p:txBody>
          <a:bodyPr wrap="square" rtlCol="0">
            <a:spAutoFit/>
          </a:bodyPr>
          <a:lstStyle/>
          <a:p>
            <a:r>
              <a:rPr kumimoji="1" lang="ja-JP" altLang="en-US" sz="900" dirty="0"/>
              <a:t>協賛企業を募集しております。販促品等をご提供頂ける場合には、幹事（サポート）までご一報頂けますと幸甚です。</a:t>
            </a:r>
          </a:p>
        </p:txBody>
      </p:sp>
      <p:cxnSp>
        <p:nvCxnSpPr>
          <p:cNvPr id="5" name="Straight Connector 4">
            <a:extLst>
              <a:ext uri="{FF2B5EF4-FFF2-40B4-BE49-F238E27FC236}">
                <a16:creationId xmlns:a16="http://schemas.microsoft.com/office/drawing/2014/main" id="{C440590F-3185-49BC-A3E4-94D4DD8D414D}"/>
              </a:ext>
            </a:extLst>
          </p:cNvPr>
          <p:cNvCxnSpPr/>
          <p:nvPr/>
        </p:nvCxnSpPr>
        <p:spPr>
          <a:xfrm>
            <a:off x="-6351" y="5104908"/>
            <a:ext cx="686435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3367A92-DD17-4DE6-A470-D62A01677AC0}"/>
              </a:ext>
            </a:extLst>
          </p:cNvPr>
          <p:cNvCxnSpPr/>
          <p:nvPr/>
        </p:nvCxnSpPr>
        <p:spPr>
          <a:xfrm>
            <a:off x="0" y="8367084"/>
            <a:ext cx="686435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39933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565</TotalTime>
  <Words>456</Words>
  <Application>Microsoft Office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Bahnschrift SemiCondensed</vt:lpstr>
      <vt:lpstr>Calibri</vt:lpstr>
      <vt:lpstr>Calibri Light</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JFES Golf Competition 2019</dc:title>
  <dc:creator>Naoya Wada</dc:creator>
  <cp:lastModifiedBy>藤井　毅</cp:lastModifiedBy>
  <cp:revision>89</cp:revision>
  <cp:lastPrinted>2018-06-29T06:36:39Z</cp:lastPrinted>
  <dcterms:created xsi:type="dcterms:W3CDTF">2018-06-29T01:59:53Z</dcterms:created>
  <dcterms:modified xsi:type="dcterms:W3CDTF">2023-06-28T03:08:36Z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3e2fe1-4846-4393-8cf2-1bc71a04fd88_Enabled">
    <vt:lpwstr>True</vt:lpwstr>
  </property>
  <property fmtid="{D5CDD505-2E9C-101B-9397-08002B2CF9AE}" pid="3" name="MSIP_Label_703e2fe1-4846-4393-8cf2-1bc71a04fd88_SiteId">
    <vt:lpwstr>41ff26dc-250f-4b13-8981-739be8610c21</vt:lpwstr>
  </property>
  <property fmtid="{D5CDD505-2E9C-101B-9397-08002B2CF9AE}" pid="4" name="MSIP_Label_703e2fe1-4846-4393-8cf2-1bc71a04fd88_Ref">
    <vt:lpwstr>https://api.informationprotection.azure.com/api/41ff26dc-250f-4b13-8981-739be8610c21</vt:lpwstr>
  </property>
  <property fmtid="{D5CDD505-2E9C-101B-9397-08002B2CF9AE}" pid="5" name="MSIP_Label_703e2fe1-4846-4393-8cf2-1bc71a04fd88_Owner">
    <vt:lpwstr>NWada@slb.com</vt:lpwstr>
  </property>
  <property fmtid="{D5CDD505-2E9C-101B-9397-08002B2CF9AE}" pid="6" name="MSIP_Label_703e2fe1-4846-4393-8cf2-1bc71a04fd88_SetDate">
    <vt:lpwstr>2018-07-17T18:09:18.0519135+09:00</vt:lpwstr>
  </property>
  <property fmtid="{D5CDD505-2E9C-101B-9397-08002B2CF9AE}" pid="7" name="MSIP_Label_703e2fe1-4846-4393-8cf2-1bc71a04fd88_Name">
    <vt:lpwstr>Public</vt:lpwstr>
  </property>
  <property fmtid="{D5CDD505-2E9C-101B-9397-08002B2CF9AE}" pid="8" name="MSIP_Label_703e2fe1-4846-4393-8cf2-1bc71a04fd88_Application">
    <vt:lpwstr>Microsoft Azure Information Protection</vt:lpwstr>
  </property>
  <property fmtid="{D5CDD505-2E9C-101B-9397-08002B2CF9AE}" pid="9" name="MSIP_Label_703e2fe1-4846-4393-8cf2-1bc71a04fd88_Extended_MSFT_Method">
    <vt:lpwstr>Manual</vt:lpwstr>
  </property>
  <property fmtid="{D5CDD505-2E9C-101B-9397-08002B2CF9AE}" pid="10" name="Sensitivity">
    <vt:lpwstr>Public</vt:lpwstr>
  </property>
</Properties>
</file>